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1" r:id="rId8"/>
    <p:sldId id="260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-4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CEEC-EBF8-9946-BB5D-93DB8F35D06A}" type="datetimeFigureOut">
              <a:rPr lang="en-US" smtClean="0"/>
              <a:t>9/15/13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BF2E1B3-4FB9-6E42-9247-672D57D349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CEEC-EBF8-9946-BB5D-93DB8F35D06A}" type="datetimeFigureOut">
              <a:rPr lang="en-US" smtClean="0"/>
              <a:t>9/15/13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2E1B3-4FB9-6E42-9247-672D57D349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CEEC-EBF8-9946-BB5D-93DB8F35D06A}" type="datetimeFigureOut">
              <a:rPr lang="en-US" smtClean="0"/>
              <a:t>9/15/13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2E1B3-4FB9-6E42-9247-672D57D349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CEEC-EBF8-9946-BB5D-93DB8F35D06A}" type="datetimeFigureOut">
              <a:rPr lang="en-US" smtClean="0"/>
              <a:t>9/15/13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2E1B3-4FB9-6E42-9247-672D57D349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CEEC-EBF8-9946-BB5D-93DB8F35D06A}" type="datetimeFigureOut">
              <a:rPr lang="en-US" smtClean="0"/>
              <a:t>9/15/13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2E1B3-4FB9-6E42-9247-672D57D349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CEEC-EBF8-9946-BB5D-93DB8F35D06A}" type="datetimeFigureOut">
              <a:rPr lang="en-US" smtClean="0"/>
              <a:t>9/15/13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2E1B3-4FB9-6E42-9247-672D57D3499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CEEC-EBF8-9946-BB5D-93DB8F35D06A}" type="datetimeFigureOut">
              <a:rPr lang="en-US" smtClean="0"/>
              <a:t>9/15/13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2E1B3-4FB9-6E42-9247-672D57D3499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CEEC-EBF8-9946-BB5D-93DB8F35D06A}" type="datetimeFigureOut">
              <a:rPr lang="en-US" smtClean="0"/>
              <a:t>9/15/13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2E1B3-4FB9-6E42-9247-672D57D349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CEEC-EBF8-9946-BB5D-93DB8F35D06A}" type="datetimeFigureOut">
              <a:rPr lang="en-US" smtClean="0"/>
              <a:t>9/15/13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2E1B3-4FB9-6E42-9247-672D57D349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CEEC-EBF8-9946-BB5D-93DB8F35D06A}" type="datetimeFigureOut">
              <a:rPr lang="en-US" smtClean="0"/>
              <a:t>9/15/13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2E1B3-4FB9-6E42-9247-672D57D3499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CEEC-EBF8-9946-BB5D-93DB8F35D06A}" type="datetimeFigureOut">
              <a:rPr lang="en-US" smtClean="0"/>
              <a:t>9/15/13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2E1B3-4FB9-6E42-9247-672D57D3499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738CEEC-EBF8-9946-BB5D-93DB8F35D06A}" type="datetimeFigureOut">
              <a:rPr lang="en-US" smtClean="0"/>
              <a:t>9/15/13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CBF2E1B3-4FB9-6E42-9247-672D57D3499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Quote Integration and 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688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Rule #3     Cite full text info at end of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000" dirty="0" smtClean="0"/>
              <a:t>This is called a “</a:t>
            </a:r>
            <a:r>
              <a:rPr lang="en-US" sz="4000" u="sng" dirty="0" smtClean="0"/>
              <a:t>WORKS CITED</a:t>
            </a:r>
            <a:r>
              <a:rPr lang="en-US" sz="4000" dirty="0" smtClean="0"/>
              <a:t>” page.</a:t>
            </a:r>
          </a:p>
          <a:p>
            <a:endParaRPr lang="en-US" sz="4000" dirty="0"/>
          </a:p>
          <a:p>
            <a:r>
              <a:rPr lang="en-US" sz="4000" dirty="0" smtClean="0"/>
              <a:t>WHY?</a:t>
            </a:r>
          </a:p>
          <a:p>
            <a:pPr lvl="1"/>
            <a:r>
              <a:rPr lang="en-US" sz="4000" dirty="0" smtClean="0"/>
              <a:t>Allows the reader to find the EXACT text you used.</a:t>
            </a:r>
          </a:p>
          <a:p>
            <a:pPr lvl="1"/>
            <a:r>
              <a:rPr lang="en-US" sz="4000" dirty="0" smtClean="0"/>
              <a:t>Allows the reader to check out the text him or herself</a:t>
            </a:r>
          </a:p>
          <a:p>
            <a:pPr lvl="1"/>
            <a:r>
              <a:rPr lang="en-US" sz="4000" dirty="0" smtClean="0"/>
              <a:t>This IS what real researchers do!</a:t>
            </a:r>
          </a:p>
          <a:p>
            <a:pPr lvl="1"/>
            <a:endParaRPr lang="en-US" sz="4000" dirty="0"/>
          </a:p>
          <a:p>
            <a:r>
              <a:rPr lang="en-US" sz="4000" dirty="0" smtClean="0"/>
              <a:t>Format = Coming soon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8632" y="4051300"/>
            <a:ext cx="3215368" cy="2806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11166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Rule #4      Smoothly integrate 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400" dirty="0" smtClean="0"/>
              <a:t>No quote should stand alone.</a:t>
            </a:r>
          </a:p>
          <a:p>
            <a:r>
              <a:rPr lang="en-US" sz="4400" dirty="0" smtClean="0"/>
              <a:t>We call this “FRAMING” the quote.</a:t>
            </a:r>
          </a:p>
          <a:p>
            <a:endParaRPr lang="en-US" sz="4400" dirty="0"/>
          </a:p>
          <a:p>
            <a:r>
              <a:rPr lang="en-US" sz="4400" dirty="0" smtClean="0"/>
              <a:t>WHY?</a:t>
            </a:r>
          </a:p>
          <a:p>
            <a:pPr lvl="1"/>
            <a:r>
              <a:rPr lang="en-US" sz="4400" dirty="0" smtClean="0"/>
              <a:t>Borrowed material must be integrated into YOUR essay.</a:t>
            </a:r>
          </a:p>
          <a:p>
            <a:pPr lvl="1"/>
            <a:r>
              <a:rPr lang="en-US" sz="4400" dirty="0" smtClean="0"/>
              <a:t>Borrowed material must be integrated into </a:t>
            </a:r>
            <a:r>
              <a:rPr lang="en-US" sz="4400" u="sng" dirty="0" smtClean="0"/>
              <a:t>complete sentences.</a:t>
            </a:r>
          </a:p>
          <a:p>
            <a:pPr lvl="1"/>
            <a:r>
              <a:rPr lang="en-US" sz="4400" dirty="0" smtClean="0"/>
              <a:t>Keeps “</a:t>
            </a:r>
            <a:r>
              <a:rPr lang="en-US" sz="4400" u="sng" dirty="0" smtClean="0"/>
              <a:t>flow</a:t>
            </a:r>
            <a:r>
              <a:rPr lang="en-US" sz="4400" dirty="0" smtClean="0"/>
              <a:t>” of the essay.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8701" y="4637895"/>
            <a:ext cx="3035300" cy="2220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09567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don’t….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25780" indent="-457200">
              <a:buAutoNum type="arabicParenR"/>
            </a:pPr>
            <a:endParaRPr lang="en-US" sz="4400" dirty="0" smtClean="0"/>
          </a:p>
          <a:p>
            <a:pPr marL="68580" indent="0">
              <a:buNone/>
            </a:pPr>
            <a:r>
              <a:rPr lang="en-US" sz="4400" smtClean="0"/>
              <a:t>1) Plagiarism</a:t>
            </a:r>
            <a:r>
              <a:rPr lang="en-US" sz="4400" dirty="0" smtClean="0"/>
              <a:t>!</a:t>
            </a:r>
          </a:p>
          <a:p>
            <a:pPr marL="68580" indent="0">
              <a:buNone/>
            </a:pPr>
            <a:endParaRPr lang="en-US" sz="4400" dirty="0"/>
          </a:p>
          <a:p>
            <a:pPr marL="68580" indent="0">
              <a:buNone/>
            </a:pPr>
            <a:r>
              <a:rPr lang="en-US" sz="4400" dirty="0" smtClean="0"/>
              <a:t>2) Paper sounds immature and cheesy!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101" y="381000"/>
            <a:ext cx="4279900" cy="2985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08097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quote integration?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600" dirty="0" smtClean="0"/>
              <a:t>You are writing a paper.</a:t>
            </a:r>
          </a:p>
          <a:p>
            <a:endParaRPr lang="en-US" sz="3600" dirty="0" smtClean="0"/>
          </a:p>
          <a:p>
            <a:r>
              <a:rPr lang="en-US" sz="3600" dirty="0" smtClean="0"/>
              <a:t>You are writing an interpretation.</a:t>
            </a:r>
          </a:p>
          <a:p>
            <a:endParaRPr lang="en-US" sz="3600" dirty="0" smtClean="0"/>
          </a:p>
          <a:p>
            <a:r>
              <a:rPr lang="en-US" sz="3600" dirty="0" smtClean="0"/>
              <a:t>You are defending a claim, a position, a thesis.</a:t>
            </a:r>
          </a:p>
          <a:p>
            <a:endParaRPr lang="en-US" sz="3600" dirty="0"/>
          </a:p>
          <a:p>
            <a:r>
              <a:rPr lang="en-US" sz="3600" dirty="0" smtClean="0"/>
              <a:t>And….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9300" y="4378626"/>
            <a:ext cx="3314700" cy="2479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91716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are trying to…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600" dirty="0"/>
              <a:t>C</a:t>
            </a:r>
            <a:r>
              <a:rPr lang="en-US" sz="3600" dirty="0" smtClean="0"/>
              <a:t>onvince your audience of something.</a:t>
            </a:r>
          </a:p>
          <a:p>
            <a:endParaRPr lang="en-US" sz="3600" dirty="0" smtClean="0"/>
          </a:p>
          <a:p>
            <a:r>
              <a:rPr lang="en-US" sz="3600" dirty="0" smtClean="0"/>
              <a:t>Be persuasive.</a:t>
            </a:r>
          </a:p>
          <a:p>
            <a:endParaRPr lang="en-US" sz="3600" dirty="0"/>
          </a:p>
          <a:p>
            <a:r>
              <a:rPr lang="en-US" sz="3600" dirty="0" smtClean="0"/>
              <a:t>Defend a claim or interpretation.</a:t>
            </a:r>
          </a:p>
          <a:p>
            <a:endParaRPr lang="en-US" sz="3600" dirty="0" smtClean="0"/>
          </a:p>
          <a:p>
            <a:r>
              <a:rPr lang="en-US" sz="3600" dirty="0" smtClean="0"/>
              <a:t>…sound smart.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7329" y="4127500"/>
            <a:ext cx="3666671" cy="2730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6645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quotes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Claims are NOT valid just “because you say so.”</a:t>
            </a:r>
          </a:p>
          <a:p>
            <a:endParaRPr lang="en-US" sz="3600" dirty="0"/>
          </a:p>
          <a:p>
            <a:r>
              <a:rPr lang="en-US" sz="3600" dirty="0" smtClean="0"/>
              <a:t>Must use the TEXT to SHOW why your claims are valid.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1100" y="4669912"/>
            <a:ext cx="4152900" cy="2188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5556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Think of our </a:t>
            </a:r>
            <a:r>
              <a:rPr lang="en-US" u="sng" dirty="0" smtClean="0"/>
              <a:t>paragraph</a:t>
            </a:r>
            <a:r>
              <a:rPr lang="en-US" dirty="0" smtClean="0"/>
              <a:t> structure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0291" y="1607127"/>
            <a:ext cx="2290618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Claim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5818" y="2096409"/>
            <a:ext cx="229061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Point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0618" y="2572327"/>
            <a:ext cx="2290618" cy="369332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20618" y="3038763"/>
            <a:ext cx="2290618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48145" y="3514191"/>
            <a:ext cx="229061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Point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0618" y="3962400"/>
            <a:ext cx="2290618" cy="369332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20618" y="4456545"/>
            <a:ext cx="2290618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8218" y="4945827"/>
            <a:ext cx="229061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Point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0618" y="5440218"/>
            <a:ext cx="2290618" cy="369332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20618" y="5915890"/>
            <a:ext cx="2290618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0327" y="6359236"/>
            <a:ext cx="2290618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301671" y="2408128"/>
            <a:ext cx="2743200" cy="31085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Most likely, where you SHOULD be using the TEXT to help prove that your claim is valid!</a:t>
            </a:r>
            <a:endParaRPr lang="en-US" sz="2800" dirty="0"/>
          </a:p>
        </p:txBody>
      </p:sp>
      <p:cxnSp>
        <p:nvCxnSpPr>
          <p:cNvPr id="20" name="Straight Arrow Connector 19"/>
          <p:cNvCxnSpPr>
            <a:stCxn id="18" idx="1"/>
          </p:cNvCxnSpPr>
          <p:nvPr/>
        </p:nvCxnSpPr>
        <p:spPr>
          <a:xfrm flipH="1" flipV="1">
            <a:off x="3509818" y="2826327"/>
            <a:ext cx="1791853" cy="113607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583709" y="4054765"/>
            <a:ext cx="1671781" cy="9230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509818" y="3990171"/>
            <a:ext cx="1791854" cy="15265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718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NOTICE!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0291" y="1607127"/>
            <a:ext cx="2290618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Claim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5818" y="2096409"/>
            <a:ext cx="229061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Point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0618" y="2572327"/>
            <a:ext cx="2290618" cy="369332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20618" y="3038763"/>
            <a:ext cx="2290618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48145" y="3514191"/>
            <a:ext cx="229061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Point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0618" y="3962400"/>
            <a:ext cx="2290618" cy="369332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20618" y="4456545"/>
            <a:ext cx="2290618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8218" y="4945827"/>
            <a:ext cx="229061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Point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0618" y="5440218"/>
            <a:ext cx="2290618" cy="369332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20618" y="5915890"/>
            <a:ext cx="2290618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0327" y="6359236"/>
            <a:ext cx="2290618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786907" y="1314739"/>
            <a:ext cx="274320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To be clear, you should…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313381" y="2454785"/>
            <a:ext cx="31588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000" dirty="0" smtClean="0"/>
              <a:t>State your thinking.</a:t>
            </a:r>
          </a:p>
          <a:p>
            <a:pPr marL="342900" indent="-342900">
              <a:buAutoNum type="arabicParenR"/>
            </a:pPr>
            <a:endParaRPr lang="en-US" sz="2000" dirty="0" smtClean="0"/>
          </a:p>
          <a:p>
            <a:pPr marL="342900" indent="-342900">
              <a:buAutoNum type="arabicParenR"/>
            </a:pPr>
            <a:r>
              <a:rPr lang="en-US" sz="2000" dirty="0" smtClean="0"/>
              <a:t>State the QUOTE or PARAPHRASE that made you think what you thought.</a:t>
            </a:r>
          </a:p>
          <a:p>
            <a:pPr marL="342900" indent="-342900">
              <a:buAutoNum type="arabicParenR"/>
            </a:pPr>
            <a:endParaRPr lang="en-US" sz="2000" dirty="0" smtClean="0"/>
          </a:p>
          <a:p>
            <a:pPr marL="342900" indent="-342900">
              <a:buAutoNum type="arabicParenR"/>
            </a:pPr>
            <a:r>
              <a:rPr lang="en-US" sz="2000" dirty="0" smtClean="0"/>
              <a:t>SHOW (in the analysis) why that quote made you think what you thought.</a:t>
            </a:r>
            <a:endParaRPr lang="en-US" sz="20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158836" y="2281075"/>
            <a:ext cx="1154545" cy="36052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3445164" y="2826327"/>
            <a:ext cx="868218" cy="40618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3380509" y="3232513"/>
            <a:ext cx="932874" cy="142701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8479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do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Few parts:</a:t>
            </a:r>
          </a:p>
          <a:p>
            <a:endParaRPr lang="en-US" dirty="0"/>
          </a:p>
          <a:p>
            <a:pPr marL="525780" indent="-457200">
              <a:buAutoNum type="arabicParenR"/>
            </a:pPr>
            <a:r>
              <a:rPr lang="en-US" sz="4000" dirty="0" smtClean="0"/>
              <a:t>Borrow ideas or words that help your claim.</a:t>
            </a:r>
          </a:p>
          <a:p>
            <a:pPr marL="525780" indent="-457200">
              <a:buAutoNum type="arabicParenR"/>
            </a:pPr>
            <a:endParaRPr lang="en-US" sz="4000" dirty="0" smtClean="0"/>
          </a:p>
          <a:p>
            <a:pPr marL="525780" indent="-457200">
              <a:buAutoNum type="arabicParenR"/>
            </a:pPr>
            <a:r>
              <a:rPr lang="en-US" sz="4000" dirty="0" smtClean="0"/>
              <a:t>Cite these IN the text</a:t>
            </a:r>
          </a:p>
          <a:p>
            <a:pPr marL="525780" indent="-457200">
              <a:buAutoNum type="arabicParenR"/>
            </a:pPr>
            <a:endParaRPr lang="en-US" sz="4000" dirty="0" smtClean="0"/>
          </a:p>
          <a:p>
            <a:pPr marL="525780" indent="-457200">
              <a:buAutoNum type="arabicParenR"/>
            </a:pPr>
            <a:r>
              <a:rPr lang="en-US" sz="4000" dirty="0" smtClean="0"/>
              <a:t>Cite these at END of the text</a:t>
            </a:r>
          </a:p>
          <a:p>
            <a:pPr marL="525780" indent="-457200">
              <a:buAutoNum type="arabicParenR"/>
            </a:pPr>
            <a:endParaRPr lang="en-US" sz="4000" dirty="0" smtClean="0"/>
          </a:p>
          <a:p>
            <a:pPr marL="525780" indent="-457200">
              <a:buAutoNum type="arabicParenR"/>
            </a:pPr>
            <a:r>
              <a:rPr lang="en-US" sz="4000" dirty="0" smtClean="0"/>
              <a:t>Smoothly integrate these INTO your essay.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66011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#1        Borrowing = citing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013200"/>
          </a:xfrm>
        </p:spPr>
        <p:txBody>
          <a:bodyPr>
            <a:normAutofit fontScale="32500" lnSpcReduction="20000"/>
          </a:bodyPr>
          <a:lstStyle/>
          <a:p>
            <a:r>
              <a:rPr lang="en-US" sz="9300" dirty="0" smtClean="0"/>
              <a:t>If we borrow IDEAS or WORDS from other texts, we must cite them!</a:t>
            </a:r>
          </a:p>
          <a:p>
            <a:endParaRPr lang="en-US" sz="3600" dirty="0"/>
          </a:p>
          <a:p>
            <a:endParaRPr lang="en-US" sz="3600" dirty="0" smtClean="0"/>
          </a:p>
          <a:p>
            <a:r>
              <a:rPr lang="en-US" sz="5800" dirty="0" smtClean="0"/>
              <a:t>IDEAS</a:t>
            </a:r>
          </a:p>
          <a:p>
            <a:pPr lvl="1"/>
            <a:r>
              <a:rPr lang="en-US" sz="5800" u="sng" dirty="0" smtClean="0"/>
              <a:t>Paraphrases</a:t>
            </a:r>
            <a:r>
              <a:rPr lang="en-US" sz="5800" dirty="0" smtClean="0"/>
              <a:t> – ideas put into OUR own words</a:t>
            </a:r>
          </a:p>
          <a:p>
            <a:pPr lvl="1"/>
            <a:r>
              <a:rPr lang="en-US" sz="5800" dirty="0" smtClean="0"/>
              <a:t>Reference the original text</a:t>
            </a:r>
          </a:p>
          <a:p>
            <a:pPr lvl="1"/>
            <a:endParaRPr lang="en-US" sz="5800" dirty="0"/>
          </a:p>
          <a:p>
            <a:r>
              <a:rPr lang="en-US" sz="5800" u="sng" dirty="0" smtClean="0"/>
              <a:t>WORDS</a:t>
            </a:r>
          </a:p>
          <a:p>
            <a:pPr lvl="1"/>
            <a:r>
              <a:rPr lang="en-US" sz="5900" dirty="0" smtClean="0"/>
              <a:t>Any words from the original text</a:t>
            </a:r>
          </a:p>
          <a:p>
            <a:pPr lvl="1"/>
            <a:r>
              <a:rPr lang="en-US" sz="5900" dirty="0" smtClean="0"/>
              <a:t>Do NOT have to be quotes from conversation!</a:t>
            </a:r>
            <a:endParaRPr lang="en-US" sz="5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22900"/>
            <a:ext cx="9144000" cy="1435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21047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Rule #2     </a:t>
            </a:r>
            <a:r>
              <a:rPr lang="en-US" sz="3100" dirty="0" smtClean="0"/>
              <a:t>Cite ideas and words in text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3873499"/>
          </a:xfrm>
        </p:spPr>
        <p:txBody>
          <a:bodyPr>
            <a:normAutofit fontScale="62500" lnSpcReduction="20000"/>
          </a:bodyPr>
          <a:lstStyle/>
          <a:p>
            <a:r>
              <a:rPr lang="en-US" sz="4000" dirty="0" smtClean="0"/>
              <a:t>These are called “</a:t>
            </a:r>
            <a:r>
              <a:rPr lang="en-US" sz="4000" u="sng" dirty="0" smtClean="0"/>
              <a:t>IN-TEXT</a:t>
            </a:r>
            <a:r>
              <a:rPr lang="en-US" sz="4000" dirty="0" smtClean="0"/>
              <a:t>” citations</a:t>
            </a:r>
          </a:p>
          <a:p>
            <a:endParaRPr lang="en-US" sz="4000" dirty="0"/>
          </a:p>
          <a:p>
            <a:r>
              <a:rPr lang="en-US" sz="4000" dirty="0" smtClean="0"/>
              <a:t>WHY?</a:t>
            </a:r>
          </a:p>
          <a:p>
            <a:pPr lvl="1"/>
            <a:r>
              <a:rPr lang="en-US" sz="4000" dirty="0" smtClean="0"/>
              <a:t>Directs readers to full record of the text you just used.</a:t>
            </a:r>
          </a:p>
          <a:p>
            <a:pPr lvl="1"/>
            <a:r>
              <a:rPr lang="en-US" sz="4000" dirty="0" smtClean="0"/>
              <a:t>Allows the reader to check out the text him or herself.</a:t>
            </a:r>
          </a:p>
          <a:p>
            <a:pPr lvl="1"/>
            <a:r>
              <a:rPr lang="en-US" sz="4000" dirty="0" smtClean="0"/>
              <a:t>This IS was real researchers do!</a:t>
            </a:r>
          </a:p>
          <a:p>
            <a:endParaRPr lang="en-US" sz="4000" dirty="0" smtClean="0"/>
          </a:p>
          <a:p>
            <a:r>
              <a:rPr lang="en-US" sz="4000" dirty="0" smtClean="0"/>
              <a:t>Format = Coming soon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85598365"/>
      </p:ext>
    </p:extLst>
  </p:cSld>
  <p:clrMapOvr>
    <a:masterClrMapping/>
  </p:clrMapOvr>
</p:sld>
</file>

<file path=ppt/theme/theme1.xml><?xml version="1.0" encoding="utf-8"?>
<a:theme xmlns:a="http://schemas.openxmlformats.org/drawingml/2006/main" name="Urban Pop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Pop.thmx</Template>
  <TotalTime>102</TotalTime>
  <Words>441</Words>
  <Application>Microsoft Macintosh PowerPoint</Application>
  <PresentationFormat>On-screen Show (4:3)</PresentationFormat>
  <Paragraphs>106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Urban Pop</vt:lpstr>
      <vt:lpstr>Quote Integration and You</vt:lpstr>
      <vt:lpstr>What is quote integration?</vt:lpstr>
      <vt:lpstr>You are trying to…</vt:lpstr>
      <vt:lpstr>Why are quotes important?</vt:lpstr>
      <vt:lpstr>Think of our paragraph structure</vt:lpstr>
      <vt:lpstr>NOTICE!</vt:lpstr>
      <vt:lpstr>How do we do this?</vt:lpstr>
      <vt:lpstr>Rule #1        Borrowing = citing</vt:lpstr>
      <vt:lpstr>Rule #2     Cite ideas and words in text</vt:lpstr>
      <vt:lpstr>Rule #3     Cite full text info at end of paper</vt:lpstr>
      <vt:lpstr>Rule #4      Smoothly integrate quotes</vt:lpstr>
      <vt:lpstr>If you don’t….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Quote Integration and You</dc:title>
  <dc:creator>Chris Warner</dc:creator>
  <cp:lastModifiedBy>Chris Warner</cp:lastModifiedBy>
  <cp:revision>20</cp:revision>
  <dcterms:created xsi:type="dcterms:W3CDTF">2012-11-13T01:39:36Z</dcterms:created>
  <dcterms:modified xsi:type="dcterms:W3CDTF">2013-09-15T15:45:23Z</dcterms:modified>
</cp:coreProperties>
</file>